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57" r:id="rId5"/>
    <p:sldId id="265" r:id="rId6"/>
    <p:sldId id="268" r:id="rId7"/>
    <p:sldId id="260" r:id="rId8"/>
    <p:sldId id="266" r:id="rId9"/>
    <p:sldId id="267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D17235-EA30-03A4-8BF2-CB4F10F172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1594"/>
            <a:ext cx="9144000" cy="159723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60849BB-4836-29CD-92FC-0AEE8F0CDB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26215"/>
            <a:ext cx="9144000" cy="70544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5" name="Kuva 4" descr="Kuva, joka sisältää kohteen animaatio, kuvitus">
            <a:extLst>
              <a:ext uri="{FF2B5EF4-FFF2-40B4-BE49-F238E27FC236}">
                <a16:creationId xmlns:a16="http://schemas.microsoft.com/office/drawing/2014/main" id="{31C62A8A-46E4-6350-279D-3198F9624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7038"/>
            <a:ext cx="12192000" cy="498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58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89B58E-14BC-3DA9-3688-22123B541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BB288D-4362-BA7C-5196-5B864EE0A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329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 descr="Kuva, joka sisältää kohteen kuvakaappaus&#10;&#10;Tekoälyn generoima sisältö voi olla virheellistä.">
            <a:extLst>
              <a:ext uri="{FF2B5EF4-FFF2-40B4-BE49-F238E27FC236}">
                <a16:creationId xmlns:a16="http://schemas.microsoft.com/office/drawing/2014/main" id="{0414CFC7-2A5A-194D-9877-A1237AFE9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43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89B58E-14BC-3DA9-3688-22123B541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BB288D-4362-BA7C-5196-5B864EE0A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329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 descr="Kuva, joka sisältää kohteen kuvakaappaus, animaatio">
            <a:extLst>
              <a:ext uri="{FF2B5EF4-FFF2-40B4-BE49-F238E27FC236}">
                <a16:creationId xmlns:a16="http://schemas.microsoft.com/office/drawing/2014/main" id="{66CFE7DF-1376-7543-2EC8-8EB5AF7D1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01" y="-158496"/>
            <a:ext cx="12202601" cy="701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08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89B58E-14BC-3DA9-3688-22123B541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BB288D-4362-BA7C-5196-5B864EE0A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329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 descr="Kuva, joka sisältää kohteen kuvakaappaus, animaatio&#10;&#10;Tekoälyn generoima sisältö voi olla virheellistä.">
            <a:extLst>
              <a:ext uri="{FF2B5EF4-FFF2-40B4-BE49-F238E27FC236}">
                <a16:creationId xmlns:a16="http://schemas.microsoft.com/office/drawing/2014/main" id="{9432F20E-658D-FA3D-6499-1028CFFDA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55448"/>
            <a:ext cx="12197301" cy="701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70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89B58E-14BC-3DA9-3688-22123B541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BB288D-4362-BA7C-5196-5B864EE0A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329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 descr="Kuva, joka sisältää kohteen kuvakaappaus, animaatio&#10;&#10;Tekoälyn generoima sisältö voi olla virheellistä.">
            <a:extLst>
              <a:ext uri="{FF2B5EF4-FFF2-40B4-BE49-F238E27FC236}">
                <a16:creationId xmlns:a16="http://schemas.microsoft.com/office/drawing/2014/main" id="{1417678E-04F2-0283-3F32-5800CC54D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91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989B58E-14BC-3DA9-3688-22123B541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BB288D-4362-BA7C-5196-5B864EE0A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3295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 descr="Kuva, joka sisältää kohteen kuvakaappaus, animaatio&#10;&#10;Tekoälyn generoima sisältö voi olla virheellistä.">
            <a:extLst>
              <a:ext uri="{FF2B5EF4-FFF2-40B4-BE49-F238E27FC236}">
                <a16:creationId xmlns:a16="http://schemas.microsoft.com/office/drawing/2014/main" id="{353E7ACF-CC82-C5DD-C551-2D79DF2AC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01" y="-158496"/>
            <a:ext cx="12202601" cy="701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83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84EEF4-0A56-84EF-E756-2605D72B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2BEAB6-566E-ABBD-8054-7F96C6307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5427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D350B67-65CD-FB61-41DF-80F343C3D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427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 descr="Kuva, joka sisältää kohteen kuvakaappaus, animaatio&#10;&#10;Tekoälyn generoima sisältö voi olla virheellistä.">
            <a:extLst>
              <a:ext uri="{FF2B5EF4-FFF2-40B4-BE49-F238E27FC236}">
                <a16:creationId xmlns:a16="http://schemas.microsoft.com/office/drawing/2014/main" id="{E4A220F7-AD1D-7FE7-A8A4-56FA84217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01" y="-158496"/>
            <a:ext cx="12202601" cy="701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9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84EEF4-0A56-84EF-E756-2605D72B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2BEAB6-566E-ABBD-8054-7F96C6307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5427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D350B67-65CD-FB61-41DF-80F343C3D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427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6" name="Kuva 5" descr="Kuva, joka sisältää kohteen kuvakaappaus&#10;&#10;Tekoälyn generoima sisältö voi olla virheellistä.">
            <a:extLst>
              <a:ext uri="{FF2B5EF4-FFF2-40B4-BE49-F238E27FC236}">
                <a16:creationId xmlns:a16="http://schemas.microsoft.com/office/drawing/2014/main" id="{9111B656-A44B-EC32-9698-CF7FD0B9A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1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84EEF4-0A56-84EF-E756-2605D72B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2BEAB6-566E-ABBD-8054-7F96C6307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3733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D350B67-65CD-FB61-41DF-80F343C3D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3733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1CBDD277-5BCA-F678-26D0-A8598C075B2E}"/>
              </a:ext>
            </a:extLst>
          </p:cNvPr>
          <p:cNvSpPr/>
          <p:nvPr/>
        </p:nvSpPr>
        <p:spPr>
          <a:xfrm>
            <a:off x="73152" y="91440"/>
            <a:ext cx="12042648" cy="6693408"/>
          </a:xfrm>
          <a:prstGeom prst="rect">
            <a:avLst/>
          </a:prstGeom>
          <a:solidFill>
            <a:srgbClr val="8BC4B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32102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84EEF4-0A56-84EF-E756-2605D72B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2BEAB6-566E-ABBD-8054-7F96C6307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3733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D350B67-65CD-FB61-41DF-80F343C3D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3733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1CBDD277-5BCA-F678-26D0-A8598C075B2E}"/>
              </a:ext>
            </a:extLst>
          </p:cNvPr>
          <p:cNvSpPr/>
          <p:nvPr/>
        </p:nvSpPr>
        <p:spPr>
          <a:xfrm>
            <a:off x="73152" y="91440"/>
            <a:ext cx="12042648" cy="6693408"/>
          </a:xfrm>
          <a:prstGeom prst="rect">
            <a:avLst/>
          </a:prstGeom>
          <a:solidFill>
            <a:srgbClr val="ED604C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21282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84EEF4-0A56-84EF-E756-2605D72B9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2BEAB6-566E-ABBD-8054-7F96C6307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3733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D350B67-65CD-FB61-41DF-80F343C3DF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37339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1CBDD277-5BCA-F678-26D0-A8598C075B2E}"/>
              </a:ext>
            </a:extLst>
          </p:cNvPr>
          <p:cNvSpPr/>
          <p:nvPr/>
        </p:nvSpPr>
        <p:spPr>
          <a:xfrm>
            <a:off x="73152" y="91440"/>
            <a:ext cx="12042648" cy="6693408"/>
          </a:xfrm>
          <a:prstGeom prst="rect">
            <a:avLst/>
          </a:prstGeom>
          <a:solidFill>
            <a:srgbClr val="F1DF5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31088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2EB60C-5D99-95A7-E460-9673B7F16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226556-E350-A2B4-8FC8-C7A515FA7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043D8A-8864-F210-098D-B55926070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9518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732FFEA-EE16-7915-ADEC-63357D34B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E6D0842-AEF2-E1D9-7E92-BEED26B836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95182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10" name="Kuva 9" descr="Kuva, joka sisältää kohteen kuvakaappaus, animaatio&#10;&#10;Tekoälyn generoima sisältö voi olla virheellistä.">
            <a:extLst>
              <a:ext uri="{FF2B5EF4-FFF2-40B4-BE49-F238E27FC236}">
                <a16:creationId xmlns:a16="http://schemas.microsoft.com/office/drawing/2014/main" id="{7C681015-CDEF-28FC-0AA2-5863187B6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102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CA52BE-4A6B-AB86-C05A-FD5FF9D24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9452FB4-E1B5-1DC4-7F3D-A83491A1C4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459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F606307-53C0-FCAB-8ED4-DB51EFACB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3896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 descr="Kuva, joka sisältää kohteen kuvakaappaus, graafinen suunnittelu&#10;&#10;Tekoälyn generoima sisältö voi olla virheellistä.">
            <a:extLst>
              <a:ext uri="{FF2B5EF4-FFF2-40B4-BE49-F238E27FC236}">
                <a16:creationId xmlns:a16="http://schemas.microsoft.com/office/drawing/2014/main" id="{75E53FB8-3A36-0FD4-949D-A94C4D0FE6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054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6C385D-C0B2-228C-7D44-F874D3F80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84039C-F2D3-D609-1E84-54FE5E3D9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4104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B0A5D96-6056-FC59-4E65-D309A45745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3405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 descr="Kuva, joka sisältää kohteen kuvakaappaus, animaatio&#10;&#10;Tekoälyn generoima sisältö voi olla virheellistä.">
            <a:extLst>
              <a:ext uri="{FF2B5EF4-FFF2-40B4-BE49-F238E27FC236}">
                <a16:creationId xmlns:a16="http://schemas.microsoft.com/office/drawing/2014/main" id="{5EC44E60-8D03-7EC1-9166-BB191D9B6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86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iruutu 21">
            <a:extLst>
              <a:ext uri="{FF2B5EF4-FFF2-40B4-BE49-F238E27FC236}">
                <a16:creationId xmlns:a16="http://schemas.microsoft.com/office/drawing/2014/main" id="{1F1A144A-28BB-2BE0-713A-9DF6AE4251B5}"/>
              </a:ext>
            </a:extLst>
          </p:cNvPr>
          <p:cNvSpPr txBox="1"/>
          <p:nvPr/>
        </p:nvSpPr>
        <p:spPr>
          <a:xfrm>
            <a:off x="3208617" y="3308482"/>
            <a:ext cx="2775064" cy="3415004"/>
          </a:xfrm>
          <a:prstGeom prst="rect">
            <a:avLst/>
          </a:prstGeom>
          <a:solidFill>
            <a:srgbClr val="267395">
              <a:alpha val="40000"/>
            </a:srgbClr>
          </a:solidFill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83B5808C-9208-558C-74DB-46A3DEB071C4}"/>
              </a:ext>
            </a:extLst>
          </p:cNvPr>
          <p:cNvSpPr txBox="1"/>
          <p:nvPr/>
        </p:nvSpPr>
        <p:spPr>
          <a:xfrm>
            <a:off x="6250729" y="3278451"/>
            <a:ext cx="2775064" cy="3415004"/>
          </a:xfrm>
          <a:prstGeom prst="rect">
            <a:avLst/>
          </a:prstGeom>
          <a:solidFill>
            <a:srgbClr val="8BC4B8">
              <a:alpha val="40000"/>
            </a:srgbClr>
          </a:solidFill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94F8C5E0-6FA2-E2BF-09A4-BF591FB8CCE7}"/>
              </a:ext>
            </a:extLst>
          </p:cNvPr>
          <p:cNvSpPr txBox="1"/>
          <p:nvPr/>
        </p:nvSpPr>
        <p:spPr>
          <a:xfrm>
            <a:off x="9307655" y="3264897"/>
            <a:ext cx="2775064" cy="3415004"/>
          </a:xfrm>
          <a:prstGeom prst="rect">
            <a:avLst/>
          </a:prstGeom>
          <a:solidFill>
            <a:srgbClr val="ED604C">
              <a:alpha val="40000"/>
            </a:srgbClr>
          </a:solidFill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7319790B-BDED-9885-6D27-B5B5B11FC33C}"/>
              </a:ext>
            </a:extLst>
          </p:cNvPr>
          <p:cNvSpPr txBox="1"/>
          <p:nvPr/>
        </p:nvSpPr>
        <p:spPr>
          <a:xfrm>
            <a:off x="141186" y="3308482"/>
            <a:ext cx="2775064" cy="3415004"/>
          </a:xfrm>
          <a:prstGeom prst="rect">
            <a:avLst/>
          </a:prstGeom>
          <a:solidFill>
            <a:srgbClr val="EFC416">
              <a:alpha val="40000"/>
            </a:srgbClr>
          </a:solidFill>
        </p:spPr>
        <p:txBody>
          <a:bodyPr wrap="square" rtlCol="0">
            <a:spAutoFit/>
          </a:bodyPr>
          <a:lstStyle/>
          <a:p>
            <a:endParaRPr lang="fi-FI" dirty="0"/>
          </a:p>
        </p:txBody>
      </p:sp>
      <p:sp>
        <p:nvSpPr>
          <p:cNvPr id="15" name="Tekstin paikkamerkki 14">
            <a:extLst>
              <a:ext uri="{FF2B5EF4-FFF2-40B4-BE49-F238E27FC236}">
                <a16:creationId xmlns:a16="http://schemas.microsoft.com/office/drawing/2014/main" id="{E25C0042-5059-6B66-6321-95328C38F5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923" y="3411141"/>
            <a:ext cx="2554745" cy="321825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kstin paikkamerkki 14">
            <a:extLst>
              <a:ext uri="{FF2B5EF4-FFF2-40B4-BE49-F238E27FC236}">
                <a16:creationId xmlns:a16="http://schemas.microsoft.com/office/drawing/2014/main" id="{603CFD4D-58BE-799A-8FE7-6777152732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90913" y="3418686"/>
            <a:ext cx="2606967" cy="32107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7" name="Tekstin paikkamerkki 14">
            <a:extLst>
              <a:ext uri="{FF2B5EF4-FFF2-40B4-BE49-F238E27FC236}">
                <a16:creationId xmlns:a16="http://schemas.microsoft.com/office/drawing/2014/main" id="{6086C771-170E-AFF4-E529-082F31FBC0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6363" y="3418687"/>
            <a:ext cx="2597984" cy="32107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kstin paikkamerkki 14">
            <a:extLst>
              <a:ext uri="{FF2B5EF4-FFF2-40B4-BE49-F238E27FC236}">
                <a16:creationId xmlns:a16="http://schemas.microsoft.com/office/drawing/2014/main" id="{01799376-8AE5-0FAC-B8D8-109F684177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24104" y="3418687"/>
            <a:ext cx="2541953" cy="32107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8" name="Kuva 7" descr="Kuva, joka sisältää kohteen clipart, Grafiikka, muotoilu&#10;&#10;Tekoälyn generoima sisältö voi olla virheellistä.">
            <a:extLst>
              <a:ext uri="{FF2B5EF4-FFF2-40B4-BE49-F238E27FC236}">
                <a16:creationId xmlns:a16="http://schemas.microsoft.com/office/drawing/2014/main" id="{A0017577-8828-A5CD-2186-D3FAABADC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6" y="127969"/>
            <a:ext cx="11885368" cy="3411541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E364F97E-97D1-0351-35DA-FAAEC29D54C4}"/>
              </a:ext>
            </a:extLst>
          </p:cNvPr>
          <p:cNvSpPr txBox="1"/>
          <p:nvPr/>
        </p:nvSpPr>
        <p:spPr>
          <a:xfrm>
            <a:off x="449278" y="1377072"/>
            <a:ext cx="1764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Kestävästi kasvava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1DCB8877-9152-E9CF-FDC1-2290FF721AFD}"/>
              </a:ext>
            </a:extLst>
          </p:cNvPr>
          <p:cNvSpPr txBox="1"/>
          <p:nvPr/>
        </p:nvSpPr>
        <p:spPr>
          <a:xfrm>
            <a:off x="3544872" y="1264335"/>
            <a:ext cx="1885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Hyvinvoiva ja aktivoiva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3C83472E-1A5A-367B-F5F8-48C7A4612B23}"/>
              </a:ext>
            </a:extLst>
          </p:cNvPr>
          <p:cNvSpPr txBox="1"/>
          <p:nvPr/>
        </p:nvSpPr>
        <p:spPr>
          <a:xfrm>
            <a:off x="6651273" y="1185522"/>
            <a:ext cx="17647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Kasvua ja oppimista tukeva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7A74F358-330C-5000-C1E2-85B4F5BF462C}"/>
              </a:ext>
            </a:extLst>
          </p:cNvPr>
          <p:cNvSpPr txBox="1"/>
          <p:nvPr/>
        </p:nvSpPr>
        <p:spPr>
          <a:xfrm>
            <a:off x="9711760" y="1389320"/>
            <a:ext cx="1764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2800" b="1" dirty="0">
                <a:solidFill>
                  <a:schemeClr val="bg1"/>
                </a:solidFill>
              </a:rPr>
              <a:t>Vakaa ja palveleva</a:t>
            </a:r>
          </a:p>
        </p:txBody>
      </p:sp>
      <p:sp>
        <p:nvSpPr>
          <p:cNvPr id="25" name="Tekstiruutu 24">
            <a:extLst>
              <a:ext uri="{FF2B5EF4-FFF2-40B4-BE49-F238E27FC236}">
                <a16:creationId xmlns:a16="http://schemas.microsoft.com/office/drawing/2014/main" id="{979D6FD4-F25F-053C-F299-FF6E9765DB3F}"/>
              </a:ext>
            </a:extLst>
          </p:cNvPr>
          <p:cNvSpPr txBox="1"/>
          <p:nvPr/>
        </p:nvSpPr>
        <p:spPr>
          <a:xfrm>
            <a:off x="124619" y="140593"/>
            <a:ext cx="2775064" cy="408623"/>
          </a:xfrm>
          <a:prstGeom prst="roundRect">
            <a:avLst/>
          </a:prstGeom>
          <a:solidFill>
            <a:srgbClr val="EFC416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b="1" dirty="0">
                <a:solidFill>
                  <a:schemeClr val="bg1"/>
                </a:solidFill>
              </a:rPr>
              <a:t>Rohkeus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9BCABA50-BD48-6B11-87CB-FAB94B899E71}"/>
              </a:ext>
            </a:extLst>
          </p:cNvPr>
          <p:cNvSpPr txBox="1"/>
          <p:nvPr/>
        </p:nvSpPr>
        <p:spPr>
          <a:xfrm>
            <a:off x="3181937" y="138783"/>
            <a:ext cx="2775064" cy="408623"/>
          </a:xfrm>
          <a:prstGeom prst="roundRect">
            <a:avLst/>
          </a:prstGeom>
          <a:solidFill>
            <a:srgbClr val="267395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b="1" dirty="0">
                <a:solidFill>
                  <a:schemeClr val="bg1"/>
                </a:solidFill>
              </a:rPr>
              <a:t>Turvallisuus</a:t>
            </a:r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32695577-4474-1864-7095-B139D0B8D4DE}"/>
              </a:ext>
            </a:extLst>
          </p:cNvPr>
          <p:cNvSpPr txBox="1"/>
          <p:nvPr/>
        </p:nvSpPr>
        <p:spPr>
          <a:xfrm>
            <a:off x="6219289" y="138783"/>
            <a:ext cx="2775064" cy="408623"/>
          </a:xfrm>
          <a:prstGeom prst="roundRect">
            <a:avLst/>
          </a:prstGeom>
          <a:solidFill>
            <a:srgbClr val="8BC4B8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b="1" dirty="0">
                <a:solidFill>
                  <a:schemeClr val="bg1"/>
                </a:solidFill>
              </a:rPr>
              <a:t>Vastuullisuus</a:t>
            </a: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154E6B7D-BA4A-D2A4-0916-610C3843DC2F}"/>
              </a:ext>
            </a:extLst>
          </p:cNvPr>
          <p:cNvSpPr txBox="1"/>
          <p:nvPr/>
        </p:nvSpPr>
        <p:spPr>
          <a:xfrm>
            <a:off x="9243200" y="150728"/>
            <a:ext cx="2775064" cy="408623"/>
          </a:xfrm>
          <a:prstGeom prst="roundRect">
            <a:avLst/>
          </a:prstGeom>
          <a:solidFill>
            <a:srgbClr val="ED604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i-FI" b="1" dirty="0">
                <a:solidFill>
                  <a:schemeClr val="bg1"/>
                </a:solidFill>
              </a:rPr>
              <a:t>Yhteisöllisyys</a:t>
            </a:r>
          </a:p>
        </p:txBody>
      </p:sp>
    </p:spTree>
    <p:extLst>
      <p:ext uri="{BB962C8B-B14F-4D97-AF65-F5344CB8AC3E}">
        <p14:creationId xmlns:p14="http://schemas.microsoft.com/office/powerpoint/2010/main" val="2899732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3D0CAB2C-5A68-263A-7BBF-9B41D9867D1F}"/>
              </a:ext>
            </a:extLst>
          </p:cNvPr>
          <p:cNvSpPr/>
          <p:nvPr/>
        </p:nvSpPr>
        <p:spPr>
          <a:xfrm>
            <a:off x="0" y="1449421"/>
            <a:ext cx="12195378" cy="5408579"/>
          </a:xfrm>
          <a:prstGeom prst="rect">
            <a:avLst/>
          </a:prstGeom>
          <a:solidFill>
            <a:srgbClr val="F1D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78CFBFB-1FC3-6DD2-68C0-6877CD7AF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0687796-F751-38F2-C7D9-747D9F2DE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Kuva 4" descr="Kuva, joka sisältää kohteen kuvakaappaus, animaatio&#10;&#10;Tekoälyn generoima sisältö voi olla virheellistä.">
            <a:extLst>
              <a:ext uri="{FF2B5EF4-FFF2-40B4-BE49-F238E27FC236}">
                <a16:creationId xmlns:a16="http://schemas.microsoft.com/office/drawing/2014/main" id="{4CE0CE7B-A20D-FF8C-C1DD-8B43B0DC7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340350"/>
            <a:ext cx="12214086" cy="702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1770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3D0CAB2C-5A68-263A-7BBF-9B41D9867D1F}"/>
              </a:ext>
            </a:extLst>
          </p:cNvPr>
          <p:cNvSpPr/>
          <p:nvPr/>
        </p:nvSpPr>
        <p:spPr>
          <a:xfrm>
            <a:off x="0" y="1449421"/>
            <a:ext cx="12195378" cy="5408579"/>
          </a:xfrm>
          <a:prstGeom prst="rect">
            <a:avLst/>
          </a:prstGeom>
          <a:solidFill>
            <a:srgbClr val="E89B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78CFBFB-1FC3-6DD2-68C0-6877CD7AF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0687796-F751-38F2-C7D9-747D9F2DE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6" name="Kuva 5" descr="Kuva, joka sisältää kohteen kuvakaappaus&#10;&#10;Tekoälyn generoima sisältö voi olla virheellistä.">
            <a:extLst>
              <a:ext uri="{FF2B5EF4-FFF2-40B4-BE49-F238E27FC236}">
                <a16:creationId xmlns:a16="http://schemas.microsoft.com/office/drawing/2014/main" id="{07DC1946-84BF-DBF7-0997-1A19EF518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467396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124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3D0CAB2C-5A68-263A-7BBF-9B41D9867D1F}"/>
              </a:ext>
            </a:extLst>
          </p:cNvPr>
          <p:cNvSpPr/>
          <p:nvPr/>
        </p:nvSpPr>
        <p:spPr>
          <a:xfrm>
            <a:off x="0" y="1449421"/>
            <a:ext cx="12195378" cy="5408579"/>
          </a:xfrm>
          <a:prstGeom prst="rect">
            <a:avLst/>
          </a:prstGeom>
          <a:solidFill>
            <a:srgbClr val="4777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78CFBFB-1FC3-6DD2-68C0-6877CD7AF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0687796-F751-38F2-C7D9-747D9F2DE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0DE0852-D307-C737-40E8-6503FB874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536595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75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55E209-6198-8275-EFB0-BDE856A83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904DE7E6-3B69-80B3-28E0-049F298CC54F}"/>
              </a:ext>
            </a:extLst>
          </p:cNvPr>
          <p:cNvSpPr/>
          <p:nvPr/>
        </p:nvSpPr>
        <p:spPr>
          <a:xfrm>
            <a:off x="0" y="3236976"/>
            <a:ext cx="12192000" cy="3621024"/>
          </a:xfrm>
          <a:prstGeom prst="rect">
            <a:avLst/>
          </a:prstGeom>
          <a:solidFill>
            <a:srgbClr val="8BC4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FCA7ACBE-851E-B2A4-D5FF-C12BA7B53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355975"/>
            <a:ext cx="10515600" cy="30718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Kuva 3" descr="Kuva, joka sisältää kohteen kuvakaappaus, animaatio&#10;&#10;Tekoälyn generoima sisältö voi olla virheellistä.">
            <a:extLst>
              <a:ext uri="{FF2B5EF4-FFF2-40B4-BE49-F238E27FC236}">
                <a16:creationId xmlns:a16="http://schemas.microsoft.com/office/drawing/2014/main" id="{B1E10B61-5022-D79A-C5EF-38A667E39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680523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01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55E209-6198-8275-EFB0-BDE856A83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904DE7E6-3B69-80B3-28E0-049F298CC54F}"/>
              </a:ext>
            </a:extLst>
          </p:cNvPr>
          <p:cNvSpPr/>
          <p:nvPr/>
        </p:nvSpPr>
        <p:spPr>
          <a:xfrm>
            <a:off x="0" y="3236976"/>
            <a:ext cx="12192000" cy="3621024"/>
          </a:xfrm>
          <a:prstGeom prst="rect">
            <a:avLst/>
          </a:prstGeom>
          <a:solidFill>
            <a:srgbClr val="F1D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FCA7ACBE-851E-B2A4-D5FF-C12BA7B53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355975"/>
            <a:ext cx="10515600" cy="30718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5" name="Kuva 4" descr="Kuva, joka sisältää kohteen kuvakaappaus, animaatio&#10;&#10;Tekoälyn generoima sisältö voi olla virheellistä.">
            <a:extLst>
              <a:ext uri="{FF2B5EF4-FFF2-40B4-BE49-F238E27FC236}">
                <a16:creationId xmlns:a16="http://schemas.microsoft.com/office/drawing/2014/main" id="{959661A8-7CE9-7EDB-4616-26CF135E6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771836"/>
            <a:ext cx="12192000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41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55E209-6198-8275-EFB0-BDE856A83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904DE7E6-3B69-80B3-28E0-049F298CC54F}"/>
              </a:ext>
            </a:extLst>
          </p:cNvPr>
          <p:cNvSpPr/>
          <p:nvPr/>
        </p:nvSpPr>
        <p:spPr>
          <a:xfrm>
            <a:off x="0" y="3236976"/>
            <a:ext cx="12192000" cy="3621024"/>
          </a:xfrm>
          <a:prstGeom prst="rect">
            <a:avLst/>
          </a:prstGeom>
          <a:solidFill>
            <a:srgbClr val="E89B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0" name="Tekstin paikkamerkki 9">
            <a:extLst>
              <a:ext uri="{FF2B5EF4-FFF2-40B4-BE49-F238E27FC236}">
                <a16:creationId xmlns:a16="http://schemas.microsoft.com/office/drawing/2014/main" id="{FCA7ACBE-851E-B2A4-D5FF-C12BA7B537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355975"/>
            <a:ext cx="10515600" cy="30718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Kuva 3" descr="Kuva, joka sisältää kohteen kuvakaappaus&#10;&#10;Tekoälyn generoima sisältö voi olla virheellistä.">
            <a:extLst>
              <a:ext uri="{FF2B5EF4-FFF2-40B4-BE49-F238E27FC236}">
                <a16:creationId xmlns:a16="http://schemas.microsoft.com/office/drawing/2014/main" id="{485A678F-E3FC-871F-50A5-BEC184BFF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781710"/>
            <a:ext cx="12206410" cy="701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0481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6FDF52D5-41AD-AA26-3D1A-1AC5AB1F3C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 dirty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02522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D0FA3AC-AF59-ACEA-7F87-94F38213E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D0EA2BD-C524-8838-47D7-DDF1ACA24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7629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7E2A7F-26E8-3069-9640-CE268271B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1594"/>
            <a:ext cx="9144000" cy="2077499"/>
          </a:xfrm>
        </p:spPr>
        <p:txBody>
          <a:bodyPr>
            <a:normAutofit/>
          </a:bodyPr>
          <a:lstStyle/>
          <a:p>
            <a:r>
              <a:rPr lang="fi-FI" sz="4800" b="1" dirty="0">
                <a:solidFill>
                  <a:srgbClr val="00B0F0"/>
                </a:solidFill>
              </a:rPr>
              <a:t>Lapsiystävällinen kunta –työn </a:t>
            </a:r>
            <a:br>
              <a:rPr lang="fi-FI" sz="4800" b="1" dirty="0">
                <a:solidFill>
                  <a:srgbClr val="00B0F0"/>
                </a:solidFill>
              </a:rPr>
            </a:br>
            <a:r>
              <a:rPr lang="fi-FI" sz="4800" b="1" dirty="0">
                <a:solidFill>
                  <a:srgbClr val="00B0F0"/>
                </a:solidFill>
              </a:rPr>
              <a:t>2. toimintasuunnitelma </a:t>
            </a:r>
            <a:br>
              <a:rPr lang="fi-FI" sz="4800" b="1" dirty="0">
                <a:solidFill>
                  <a:srgbClr val="00B0F0"/>
                </a:solidFill>
              </a:rPr>
            </a:br>
            <a:r>
              <a:rPr lang="fi-FI" sz="4800" b="1" dirty="0">
                <a:solidFill>
                  <a:srgbClr val="00B0F0"/>
                </a:solidFill>
              </a:rPr>
              <a:t>2026-2028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3A01842-A4FE-1FF9-6750-2088B6161D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39094"/>
            <a:ext cx="9144000" cy="416378"/>
          </a:xfrm>
        </p:spPr>
        <p:txBody>
          <a:bodyPr>
            <a:normAutofit lnSpcReduction="10000"/>
          </a:bodyPr>
          <a:lstStyle/>
          <a:p>
            <a:r>
              <a:rPr lang="fi-FI" dirty="0">
                <a:solidFill>
                  <a:srgbClr val="00B0F0"/>
                </a:solidFill>
              </a:rPr>
              <a:t>LYK-koordinaattori Sanna Tauriainen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36E186A-6A37-5CE4-7BD8-CE306ADF6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5465" y="5739319"/>
            <a:ext cx="2976535" cy="1118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16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4DCDD1-B9FE-23A9-88B3-E22E93555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814" y="365125"/>
            <a:ext cx="10716986" cy="954815"/>
          </a:xfrm>
        </p:spPr>
        <p:txBody>
          <a:bodyPr/>
          <a:lstStyle/>
          <a:p>
            <a:r>
              <a:rPr lang="fi-FI" b="1" dirty="0">
                <a:solidFill>
                  <a:srgbClr val="00B0F0"/>
                </a:solidFill>
              </a:rPr>
              <a:t>Lapsiystävällinen kunta –työn historia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0A6791-2877-F11D-9601-01FB69739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9940"/>
            <a:ext cx="10515600" cy="4038641"/>
          </a:xfrm>
        </p:spPr>
        <p:txBody>
          <a:bodyPr>
            <a:normAutofit/>
          </a:bodyPr>
          <a:lstStyle/>
          <a:p>
            <a:r>
              <a:rPr lang="fi-FI" sz="2400" dirty="0"/>
              <a:t>Lapsiystävällinen kunta –työhön haettiin mukaan syksy 2022. Unicef hyväksyi Kempeleen työhön mukaan joulukuussa 2022.</a:t>
            </a:r>
          </a:p>
          <a:p>
            <a:r>
              <a:rPr lang="fi-FI" sz="2400" dirty="0"/>
              <a:t>Toimintamalli etenee; lapsen oikeuksiin tutustuminen, kartoitus, toimintasuunnitelman teko ja seuranta, arviointi sekä tunnustus. </a:t>
            </a:r>
          </a:p>
          <a:p>
            <a:r>
              <a:rPr lang="fi-FI" sz="2400" dirty="0"/>
              <a:t>Ensimmäinen toimintasuunnitelma tehtiin välillä helmikuu 2023- tunnustus maaliskuu 2025</a:t>
            </a:r>
          </a:p>
          <a:p>
            <a:r>
              <a:rPr lang="fi-FI" sz="2400" dirty="0"/>
              <a:t>Työllä ohjausryhmä sekä nimetty koordinaattori sekä yhteistyöstä on kirjoitettu yhteinen sopimus.</a:t>
            </a:r>
          </a:p>
          <a:p>
            <a:r>
              <a:rPr lang="fi-FI" sz="2400" dirty="0"/>
              <a:t>Helmikuun loppuun 2026 hyväksytty 2. toimintasuunnitelma, jota on lähdetty viemään eteenpäin. 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94C2989-C396-86D1-281C-6534C964B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087" y="6118698"/>
            <a:ext cx="1963913" cy="73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CD4CB0-09B8-7582-7842-109527705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365125"/>
            <a:ext cx="10700657" cy="697321"/>
          </a:xfrm>
        </p:spPr>
        <p:txBody>
          <a:bodyPr/>
          <a:lstStyle/>
          <a:p>
            <a:r>
              <a:rPr lang="fi-FI" b="1" dirty="0">
                <a:solidFill>
                  <a:srgbClr val="00B0F0"/>
                </a:solidFill>
              </a:rPr>
              <a:t>Lapsiystävällinen kunta -työssä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3BF2C3-09E1-8C1B-44F7-B82E193CF2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2572"/>
            <a:ext cx="10515600" cy="3966009"/>
          </a:xfrm>
        </p:spPr>
        <p:txBody>
          <a:bodyPr>
            <a:normAutofit/>
          </a:bodyPr>
          <a:lstStyle/>
          <a:p>
            <a:r>
              <a:rPr lang="fi-FI" sz="2400" b="1" dirty="0"/>
              <a:t>Lapsiystävällisessä kunnassa</a:t>
            </a:r>
            <a:r>
              <a:rPr lang="fi-FI" sz="2400" dirty="0"/>
              <a:t>; jokainen lapsi tuntee olevansa arvokas, saa elää turvassa, saa harrastaa, jokaisella on kavereita ja turvallinen aikuinen, saa äänensä kuuluviin sekä jokainen lapsi huomioidaan päätöksenteossa. Lapset ovat alle 18-vuotiaita. </a:t>
            </a:r>
          </a:p>
          <a:p>
            <a:r>
              <a:rPr lang="fi-FI" sz="2400" dirty="0"/>
              <a:t>Huomio heikoimmassa asemassa oleviin lapsiin </a:t>
            </a:r>
          </a:p>
          <a:p>
            <a:r>
              <a:rPr lang="fi-FI" sz="2400" dirty="0"/>
              <a:t>Lapset ja nuoret vahvasti mukana monessa eri roolissa; kehittäjänä, osallistujana, arvioijana sekä asiantuntijana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84DEC96-300F-32DE-7EB7-7834A1A5F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2681" y="6132897"/>
            <a:ext cx="1929319" cy="72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05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0F466E-D44B-D130-F437-929B1EBC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365126"/>
            <a:ext cx="10831286" cy="695190"/>
          </a:xfrm>
        </p:spPr>
        <p:txBody>
          <a:bodyPr/>
          <a:lstStyle/>
          <a:p>
            <a:r>
              <a:rPr lang="fi-FI" b="1" dirty="0">
                <a:solidFill>
                  <a:srgbClr val="00B0F0"/>
                </a:solidFill>
              </a:rPr>
              <a:t>Toimintasuunnitelman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F08D589-B03A-C7D1-60CF-ADC6DC967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25685"/>
            <a:ext cx="10515600" cy="46984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400" dirty="0"/>
              <a:t>1.Lapsen oikeudet (etenkin yhdenvertaisuus, osallisuus, lapsen etu, oikeus elämään ja kehittymiseen) sisältyvät lasten kannalta keskeisiin, koko kuntaa ohjaaviin asiakirjoihin, ohjelmiin ja suunnitelmiin.</a:t>
            </a:r>
          </a:p>
          <a:p>
            <a:pPr marL="0" indent="0">
              <a:buNone/>
            </a:pPr>
            <a:r>
              <a:rPr lang="fi-FI" sz="2400" dirty="0"/>
              <a:t>2.Lapset ryhmänä: Lapsivaikutusten arviointeja (LAVAa) toteutetaan kunnassa systemaattisesti.</a:t>
            </a:r>
          </a:p>
          <a:p>
            <a:pPr marL="0" indent="0">
              <a:buNone/>
            </a:pPr>
            <a:r>
              <a:rPr lang="fi-FI" sz="2400" b="1" dirty="0"/>
              <a:t>3.Lasten aihe; Lasten ja nuorten henkisen, fyysisen ja sosiaalisen turvallisuuden kehittäminen</a:t>
            </a:r>
          </a:p>
          <a:p>
            <a:pPr marL="0" indent="0">
              <a:buNone/>
            </a:pPr>
            <a:r>
              <a:rPr lang="fi-FI" sz="2400" dirty="0"/>
              <a:t>4.Eri ikäisten lasten ja nuorten leikin tukemisen vahvistaminen kunnassa.</a:t>
            </a:r>
          </a:p>
          <a:p>
            <a:pPr marL="0" indent="0">
              <a:buNone/>
            </a:pPr>
            <a:r>
              <a:rPr lang="fi-FI" sz="2400" dirty="0"/>
              <a:t>5.Kunnan Lapsiystävällinen kunta -työllä on toimivat yhteistyörakenteet hyvinvointialueen kanssa.</a:t>
            </a:r>
          </a:p>
          <a:p>
            <a:pPr marL="0" indent="0">
              <a:buNone/>
            </a:pPr>
            <a:r>
              <a:rPr lang="fi-FI" sz="2400" dirty="0"/>
              <a:t>Toimenpiteitä yhteensä 17 kappaletta. Aikataulu työlle kevät 2026-kevät 2028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A5CC529-C2E1-4B7A-837D-864044B0F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4043" y="6114618"/>
            <a:ext cx="1977957" cy="74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207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9A42C-43A7-3B64-21A8-9BB2D53C7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F8EBDB-49FB-291E-7AE8-FBC4FA874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675" y="365125"/>
            <a:ext cx="10858125" cy="968725"/>
          </a:xfrm>
        </p:spPr>
        <p:txBody>
          <a:bodyPr>
            <a:noAutofit/>
          </a:bodyPr>
          <a:lstStyle/>
          <a:p>
            <a:r>
              <a:rPr lang="fi-FI" sz="3200" b="1" dirty="0">
                <a:solidFill>
                  <a:srgbClr val="00B0F0"/>
                </a:solidFill>
              </a:rPr>
              <a:t>Tavoite 1. Lapsen oikeudet sisältyvät lasten kannalta keskeisiin, koko kuntaa ohjaaviin asiakirjoihin, ohjelmiin ja suunnitelmiin.</a:t>
            </a:r>
            <a:endParaRPr lang="fi-FI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3FABDA-BAF9-ACD9-E236-094183264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543"/>
            <a:ext cx="10515600" cy="37910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0236682A-4FAC-5AAA-9359-2C4C183684B5}"/>
              </a:ext>
            </a:extLst>
          </p:cNvPr>
          <p:cNvSpPr txBox="1"/>
          <p:nvPr/>
        </p:nvSpPr>
        <p:spPr>
          <a:xfrm>
            <a:off x="636815" y="1499419"/>
            <a:ext cx="1093160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400" b="1" dirty="0"/>
              <a:t>Toimenpiteitä 3</a:t>
            </a:r>
          </a:p>
          <a:p>
            <a:pPr marL="0" indent="0">
              <a:buNone/>
            </a:pPr>
            <a:r>
              <a:rPr lang="fi-FI" sz="2400" dirty="0"/>
              <a:t>1.Lapsiystävällinen kunta -työ on näkyvissä ja selkeästi esillä yhteisissä asiakirjoissa ja työn karttumista mitataan. Työ on tunnistettu ja kuvattu mm. hyvinvointisuunnitelma 2026-2029, lasten ja nuorten hyvinvointisuunnitelma, Kempele sopimus sekä muut tarvittavat asiakirjat.</a:t>
            </a:r>
          </a:p>
          <a:p>
            <a:pPr marL="0" indent="0">
              <a:buNone/>
            </a:pPr>
            <a:r>
              <a:rPr lang="fi-FI" sz="2400" dirty="0"/>
              <a:t>2.Lapsiystävällistäkunta -työtä viedään eteenpäin 3. sektorin toimijoille mm. koulutuksen kautta.</a:t>
            </a:r>
          </a:p>
          <a:p>
            <a:pPr marL="0" indent="0">
              <a:buNone/>
            </a:pPr>
            <a:r>
              <a:rPr lang="fi-FI" sz="2400" dirty="0"/>
              <a:t>3.Lapsiystävällistä työtä edistetään vahvasti viestinnän, eri toimintojen ja näkyvyyden kautta viranhaltijoille, päättäjille, 3. sektorin toimijoille ja kuntalaisille.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C3EF2C3-677C-2EF2-5EEF-1833A7935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783" y="6128426"/>
            <a:ext cx="1941217" cy="72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756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357F0-F556-B53B-E5BA-7E558BCE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270F04C-EAF4-C355-069D-F7E7341AC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377505"/>
            <a:ext cx="10765971" cy="1121914"/>
          </a:xfrm>
        </p:spPr>
        <p:txBody>
          <a:bodyPr>
            <a:noAutofit/>
          </a:bodyPr>
          <a:lstStyle/>
          <a:p>
            <a:r>
              <a:rPr lang="fi-FI" sz="3200" b="1" dirty="0">
                <a:solidFill>
                  <a:srgbClr val="00B0F0"/>
                </a:solidFill>
              </a:rPr>
              <a:t>Tavoite 2. Lapset ryhmänä: Lapsivaikutusten arviointeja (LAVAa) toteutetaan kunnassa systemaattisesti.</a:t>
            </a:r>
            <a:endParaRPr lang="fi-FI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E3C651-E690-9C6B-A0E0-05127DE6E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9940"/>
            <a:ext cx="10515600" cy="4038641"/>
          </a:xfrm>
        </p:spPr>
        <p:txBody>
          <a:bodyPr>
            <a:normAutofit/>
          </a:bodyPr>
          <a:lstStyle/>
          <a:p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8F5EA6F-0694-2D09-B816-50805D07A4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4043" y="6113410"/>
            <a:ext cx="1977957" cy="744589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5812BCC5-9511-2822-4B4F-90EF8B9D24EC}"/>
              </a:ext>
            </a:extLst>
          </p:cNvPr>
          <p:cNvSpPr txBox="1"/>
          <p:nvPr/>
        </p:nvSpPr>
        <p:spPr>
          <a:xfrm>
            <a:off x="838200" y="1927257"/>
            <a:ext cx="101178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400" b="1" dirty="0"/>
              <a:t>Toimenpiteitä 2</a:t>
            </a:r>
          </a:p>
          <a:p>
            <a:r>
              <a:rPr lang="fi-FI" sz="2400" dirty="0"/>
              <a:t>1.Vahvistetaan LAVA -työn juurrutusta mm. koulutuksin ja tietoa lisäämällä ja vaikuttamalla eri toimijoihin.</a:t>
            </a:r>
          </a:p>
          <a:p>
            <a:r>
              <a:rPr lang="fi-FI" sz="2400" dirty="0"/>
              <a:t>2.Vahvistetaan LAVA -työn systemaattisuutta kunnan hyvinvointiryhmän osana. Hyvinvointiryhmä on kunnan laajennettu johtoryhmä joka </a:t>
            </a:r>
          </a:p>
        </p:txBody>
      </p:sp>
    </p:spTree>
    <p:extLst>
      <p:ext uri="{BB962C8B-B14F-4D97-AF65-F5344CB8AC3E}">
        <p14:creationId xmlns:p14="http://schemas.microsoft.com/office/powerpoint/2010/main" val="3402248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BC6D5-90B6-0087-1A8C-58A3827B1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A24FAF-B1DA-ABCD-B899-CB23D28D8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365125"/>
            <a:ext cx="10700657" cy="953301"/>
          </a:xfrm>
        </p:spPr>
        <p:txBody>
          <a:bodyPr>
            <a:noAutofit/>
          </a:bodyPr>
          <a:lstStyle/>
          <a:p>
            <a:r>
              <a:rPr lang="fi-FI" sz="3200" b="1" dirty="0">
                <a:solidFill>
                  <a:srgbClr val="00B0F0"/>
                </a:solidFill>
              </a:rPr>
              <a:t>Tavoite 3. Lasten aihe; Lasten ja nuorten henkisen, fyysisen ja sosiaalisen turvallisuuden kehittäminen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D9D82F-6245-F4F8-9BE7-9D8BA4D63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6796"/>
            <a:ext cx="9329257" cy="383178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fi-FI" sz="2400" b="1" dirty="0"/>
              <a:t>Toimenpiteitä 5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/>
              <a:t>1.Kehitetään lasten ja nuorten liikenneturvallisuutta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/>
              <a:t>2.Lisätään kunnan aikuisten osaamista lasten ja nuorten turvallisuuden tunteen lisäämiseksi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/>
              <a:t>3.Lisätään lasten ja nuorten turvallisuuden tunnetta kunnan tapahtumissa ja tiloissa.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/>
              <a:t>4.Lisätään turvattomien paikkojen turvallisuutta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fi-FI" sz="2400" dirty="0"/>
              <a:t>5.Lasten ja nuorten henkien, fyysisen ja sosiaalisen turvallisuuden tunteen arvioiminen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E9867B4-3180-6E6C-876C-740849171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2681" y="6132897"/>
            <a:ext cx="1929319" cy="72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43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6010D-D861-E2E8-7486-C05011666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DBA809C-09FC-82D6-CCBC-3DABDB978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307" y="365125"/>
            <a:ext cx="10692493" cy="697321"/>
          </a:xfrm>
        </p:spPr>
        <p:txBody>
          <a:bodyPr>
            <a:noAutofit/>
          </a:bodyPr>
          <a:lstStyle/>
          <a:p>
            <a:r>
              <a:rPr lang="fi-FI" sz="3200" b="1" dirty="0">
                <a:solidFill>
                  <a:srgbClr val="00B0F0"/>
                </a:solidFill>
              </a:rPr>
              <a:t>Tavoite 4. Eri ikäisten lasten ja nuorten leikin tukemisen vahvistaminen kunnassa</a:t>
            </a:r>
            <a:endParaRPr lang="fi-FI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C67732-0EFC-DBD5-C91B-273989BEB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8073"/>
            <a:ext cx="10515600" cy="3890508"/>
          </a:xfrm>
        </p:spPr>
        <p:txBody>
          <a:bodyPr>
            <a:normAutofit/>
          </a:bodyPr>
          <a:lstStyle/>
          <a:p>
            <a:endParaRPr lang="fi-FI" dirty="0"/>
          </a:p>
          <a:p>
            <a:endParaRPr lang="fi-FI" dirty="0"/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6F55AFA8-4F7A-D32D-061E-EFFCDDC567AC}"/>
              </a:ext>
            </a:extLst>
          </p:cNvPr>
          <p:cNvSpPr txBox="1"/>
          <p:nvPr/>
        </p:nvSpPr>
        <p:spPr>
          <a:xfrm>
            <a:off x="838200" y="1325461"/>
            <a:ext cx="95809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400" b="1" dirty="0"/>
              <a:t>Toimenpiteitä 4</a:t>
            </a:r>
          </a:p>
          <a:p>
            <a:pPr marL="0" indent="0">
              <a:buNone/>
            </a:pPr>
            <a:r>
              <a:rPr lang="fi-FI" sz="2400" dirty="0"/>
              <a:t>1.Varhaiskasvatuksen leikkiympäristöjen ja -pedagogiikan kehittäminen päiväkodeissa.</a:t>
            </a:r>
          </a:p>
          <a:p>
            <a:pPr marL="0" indent="0">
              <a:buNone/>
            </a:pPr>
            <a:r>
              <a:rPr lang="fi-FI" sz="2400" dirty="0"/>
              <a:t>2.Puhelittoman välituntitoiminnan kehittäminen kouluissa; ala- ja yläkoulun välituntitoiminta.</a:t>
            </a:r>
          </a:p>
          <a:p>
            <a:pPr marL="0" indent="0">
              <a:buNone/>
            </a:pPr>
            <a:r>
              <a:rPr lang="fi-FI" sz="2400" dirty="0"/>
              <a:t>3.Höntsä –toiminnan kehittäminen yläkouluikäisille, nuorten toiminnalliset ulkoalueet</a:t>
            </a:r>
          </a:p>
          <a:p>
            <a:pPr marL="0" indent="0">
              <a:buNone/>
            </a:pPr>
            <a:r>
              <a:rPr lang="fi-FI" sz="2400" dirty="0"/>
              <a:t>4.Leikin ja lukemisen yhdistämisen kehittämistyö.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E1641D7A-04DE-E7E0-E081-74D517CF97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315" y="6123069"/>
            <a:ext cx="1987685" cy="74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64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5DE9F-F2E3-AE52-1D42-3AFAC69C2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7142FF-AC8C-28D7-1456-F5547F50A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979" y="522305"/>
            <a:ext cx="10740628" cy="954815"/>
          </a:xfrm>
        </p:spPr>
        <p:txBody>
          <a:bodyPr>
            <a:noAutofit/>
          </a:bodyPr>
          <a:lstStyle/>
          <a:p>
            <a:r>
              <a:rPr lang="fi-FI" sz="3200" b="1" dirty="0">
                <a:solidFill>
                  <a:srgbClr val="00B0F0"/>
                </a:solidFill>
              </a:rPr>
              <a:t>Tavoite 5. Kunnan Lapsiystävällinen kunta -työllä on toimivat yhteistyörakenteet hyvinvointialueen kanssa.</a:t>
            </a:r>
            <a:endParaRPr lang="fi-FI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884B6D-E99F-974B-FAB7-8CCD7ECB5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9940"/>
            <a:ext cx="10515600" cy="4038641"/>
          </a:xfrm>
        </p:spPr>
        <p:txBody>
          <a:bodyPr>
            <a:normAutofit/>
          </a:bodyPr>
          <a:lstStyle/>
          <a:p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0E826C4-AB49-8A80-9112-971D7E4CD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3770" y="6117072"/>
            <a:ext cx="1968230" cy="740927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F583C44-327F-A63A-8F1E-A6266AD15162}"/>
              </a:ext>
            </a:extLst>
          </p:cNvPr>
          <p:cNvSpPr txBox="1"/>
          <p:nvPr/>
        </p:nvSpPr>
        <p:spPr>
          <a:xfrm>
            <a:off x="838199" y="1870744"/>
            <a:ext cx="1057921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2400" b="1" dirty="0"/>
              <a:t>Toimenpiteitä 3</a:t>
            </a:r>
          </a:p>
          <a:p>
            <a:pPr marL="0" indent="0">
              <a:buNone/>
            </a:pPr>
            <a:r>
              <a:rPr lang="fi-FI" sz="2400" dirty="0"/>
              <a:t>1.Perhekeskus toiminnan kehittämistyö kunnassa.</a:t>
            </a:r>
          </a:p>
          <a:p>
            <a:pPr marL="0" indent="0">
              <a:buNone/>
            </a:pPr>
            <a:r>
              <a:rPr lang="fi-FI" sz="2400" dirty="0"/>
              <a:t>2.Lasten ja nuorten palveluja kehittäessä hyvinvoinnin ja ennaltaehkäisevän työn osalta yhteistyö toimii ja tarvittavia vastinpareja työskentelyyn löytyy</a:t>
            </a:r>
          </a:p>
          <a:p>
            <a:pPr marL="0" indent="0">
              <a:buNone/>
            </a:pPr>
            <a:r>
              <a:rPr lang="fi-FI" sz="2400" dirty="0"/>
              <a:t>3.Kartoitetaan toimivan yhteistyön tapa kunnan ja hyvinvointialue Pohteen kanssa.</a:t>
            </a:r>
          </a:p>
        </p:txBody>
      </p:sp>
    </p:spTree>
    <p:extLst>
      <p:ext uri="{BB962C8B-B14F-4D97-AF65-F5344CB8AC3E}">
        <p14:creationId xmlns:p14="http://schemas.microsoft.com/office/powerpoint/2010/main" val="4024187750"/>
      </p:ext>
    </p:extLst>
  </p:cSld>
  <p:clrMapOvr>
    <a:masterClrMapping/>
  </p:clrMapOvr>
</p:sld>
</file>

<file path=ppt/theme/theme1.xml><?xml version="1.0" encoding="utf-8"?>
<a:theme xmlns:a="http://schemas.openxmlformats.org/drawingml/2006/main" name="Kempe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empele" id="{4FFBCCD4-390C-4C55-8622-84E38092C1E1}" vid="{307C6034-52E8-4E74-9080-876EC5405D0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Kempele</Template>
  <TotalTime>339</TotalTime>
  <Words>579</Words>
  <Application>Microsoft Office PowerPoint</Application>
  <PresentationFormat>Laajakuva</PresentationFormat>
  <Paragraphs>47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2" baseType="lpstr">
      <vt:lpstr>Arial</vt:lpstr>
      <vt:lpstr>Calibri</vt:lpstr>
      <vt:lpstr>Kempele</vt:lpstr>
      <vt:lpstr>Lapsiystävällinen kunta –työn  2. toimintasuunnitelma  2026-2028</vt:lpstr>
      <vt:lpstr>Lapsiystävällinen kunta –työn historia</vt:lpstr>
      <vt:lpstr>Lapsiystävällinen kunta -työssä</vt:lpstr>
      <vt:lpstr>Toimintasuunnitelman tavoitteet</vt:lpstr>
      <vt:lpstr>Tavoite 1. Lapsen oikeudet sisältyvät lasten kannalta keskeisiin, koko kuntaa ohjaaviin asiakirjoihin, ohjelmiin ja suunnitelmiin.</vt:lpstr>
      <vt:lpstr>Tavoite 2. Lapset ryhmänä: Lapsivaikutusten arviointeja (LAVAa) toteutetaan kunnassa systemaattisesti.</vt:lpstr>
      <vt:lpstr>Tavoite 3. Lasten aihe; Lasten ja nuorten henkisen, fyysisen ja sosiaalisen turvallisuuden kehittäminen</vt:lpstr>
      <vt:lpstr>Tavoite 4. Eri ikäisten lasten ja nuorten leikin tukemisen vahvistaminen kunnassa</vt:lpstr>
      <vt:lpstr>Tavoite 5. Kunnan Lapsiystävällinen kunta -työllä on toimivat yhteistyörakenteet hyvinvointialueen kanssa.</vt:lpstr>
    </vt:vector>
  </TitlesOfParts>
  <Company>Kempeleen Kunta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Tauriainen Sanna</dc:creator>
  <cp:lastModifiedBy>Tauriainen Sanna</cp:lastModifiedBy>
  <cp:revision>11</cp:revision>
  <dcterms:created xsi:type="dcterms:W3CDTF">2026-03-14T07:20:21Z</dcterms:created>
  <dcterms:modified xsi:type="dcterms:W3CDTF">2026-09-16T07:43:45Z</dcterms:modified>
</cp:coreProperties>
</file>